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sap Condensed" charset="1" panose="020F0506030202060203"/>
      <p:regular r:id="rId16"/>
    </p:embeddedFont>
    <p:embeddedFont>
      <p:font typeface="Etna Sans Serif" charset="1" panose="02000600000000000000"/>
      <p:regular r:id="rId17"/>
    </p:embeddedFont>
    <p:embeddedFont>
      <p:font typeface="Telegraf" charset="1" panose="00000500000000000000"/>
      <p:regular r:id="rId18"/>
    </p:embeddedFont>
    <p:embeddedFont>
      <p:font typeface="Telegraf Bold" charset="1" panose="00000800000000000000"/>
      <p:regular r:id="rId19"/>
    </p:embeddedFont>
    <p:embeddedFont>
      <p:font typeface="Rubik One" charset="1" panose="02000604000000020004"/>
      <p:regular r:id="rId20"/>
    </p:embeddedFont>
    <p:embeddedFont>
      <p:font typeface="Telegraf Medium" charset="1" panose="00000600000000000000"/>
      <p:regular r:id="rId21"/>
    </p:embeddedFont>
    <p:embeddedFont>
      <p:font typeface="Asap Condensed Italics" charset="1" panose="020F05060302020D0203"/>
      <p:regular r:id="rId22"/>
    </p:embeddedFont>
    <p:embeddedFont>
      <p:font typeface="Asap Condensed Bold" charset="1" panose="020F0806030202060203"/>
      <p:regular r:id="rId23"/>
    </p:embeddedFont>
    <p:embeddedFont>
      <p:font typeface="Asap Condensed Bold Italics" charset="1" panose="020F08060302020D0203"/>
      <p:regular r:id="rId24"/>
    </p:embeddedFont>
    <p:embeddedFont>
      <p:font typeface="Dekko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png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5433" y="3589302"/>
            <a:ext cx="13288538" cy="197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7"/>
              </a:lnSpc>
            </a:pPr>
            <a:r>
              <a:rPr lang="en-US" sz="9464">
                <a:solidFill>
                  <a:srgbClr val="936AE4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Understanding mental health trends through data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761923" y="5563465"/>
            <a:ext cx="5153010" cy="4135290"/>
          </a:xfrm>
          <a:custGeom>
            <a:avLst/>
            <a:gdLst/>
            <a:ahLst/>
            <a:cxnLst/>
            <a:rect r="r" b="b" t="t" l="l"/>
            <a:pathLst>
              <a:path h="4135290" w="5153010">
                <a:moveTo>
                  <a:pt x="0" y="0"/>
                </a:moveTo>
                <a:lnTo>
                  <a:pt x="5153010" y="0"/>
                </a:lnTo>
                <a:lnTo>
                  <a:pt x="5153010" y="4135291"/>
                </a:lnTo>
                <a:lnTo>
                  <a:pt x="0" y="413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93789" y="6517746"/>
            <a:ext cx="4415889" cy="900961"/>
            <a:chOff x="0" y="0"/>
            <a:chExt cx="1163033" cy="2372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3032" cy="237290"/>
            </a:xfrm>
            <a:custGeom>
              <a:avLst/>
              <a:gdLst/>
              <a:ahLst/>
              <a:cxnLst/>
              <a:rect r="r" b="b" t="t" l="l"/>
              <a:pathLst>
                <a:path h="237290" w="1163032">
                  <a:moveTo>
                    <a:pt x="89413" y="0"/>
                  </a:moveTo>
                  <a:lnTo>
                    <a:pt x="1073619" y="0"/>
                  </a:lnTo>
                  <a:cubicBezTo>
                    <a:pt x="1123001" y="0"/>
                    <a:pt x="1163032" y="40032"/>
                    <a:pt x="1163032" y="89413"/>
                  </a:cubicBezTo>
                  <a:lnTo>
                    <a:pt x="1163032" y="147877"/>
                  </a:lnTo>
                  <a:cubicBezTo>
                    <a:pt x="1163032" y="197259"/>
                    <a:pt x="1123001" y="237290"/>
                    <a:pt x="1073619" y="237290"/>
                  </a:cubicBezTo>
                  <a:lnTo>
                    <a:pt x="89413" y="237290"/>
                  </a:lnTo>
                  <a:cubicBezTo>
                    <a:pt x="40032" y="237290"/>
                    <a:pt x="0" y="197259"/>
                    <a:pt x="0" y="147877"/>
                  </a:cubicBezTo>
                  <a:lnTo>
                    <a:pt x="0" y="89413"/>
                  </a:lnTo>
                  <a:cubicBezTo>
                    <a:pt x="0" y="40032"/>
                    <a:pt x="40032" y="0"/>
                    <a:pt x="89413" y="0"/>
                  </a:cubicBezTo>
                  <a:close/>
                </a:path>
              </a:pathLst>
            </a:custGeom>
            <a:solidFill>
              <a:srgbClr val="C5D3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163033" cy="275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8995007"/>
            <a:ext cx="533466" cy="533466"/>
          </a:xfrm>
          <a:custGeom>
            <a:avLst/>
            <a:gdLst/>
            <a:ahLst/>
            <a:cxnLst/>
            <a:rect r="r" b="b" t="t" l="l"/>
            <a:pathLst>
              <a:path h="533466" w="533466">
                <a:moveTo>
                  <a:pt x="0" y="0"/>
                </a:moveTo>
                <a:lnTo>
                  <a:pt x="533466" y="0"/>
                </a:lnTo>
                <a:lnTo>
                  <a:pt x="533466" y="533466"/>
                </a:lnTo>
                <a:lnTo>
                  <a:pt x="0" y="53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786690" y="3170052"/>
            <a:ext cx="2148239" cy="1211069"/>
          </a:xfrm>
          <a:custGeom>
            <a:avLst/>
            <a:gdLst/>
            <a:ahLst/>
            <a:cxnLst/>
            <a:rect r="r" b="b" t="t" l="l"/>
            <a:pathLst>
              <a:path h="1211069" w="2148239">
                <a:moveTo>
                  <a:pt x="2148239" y="0"/>
                </a:moveTo>
                <a:lnTo>
                  <a:pt x="0" y="0"/>
                </a:lnTo>
                <a:lnTo>
                  <a:pt x="0" y="1211069"/>
                </a:lnTo>
                <a:lnTo>
                  <a:pt x="2148239" y="1211069"/>
                </a:lnTo>
                <a:lnTo>
                  <a:pt x="214823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3132620" y="1028700"/>
            <a:ext cx="2637433" cy="1486853"/>
          </a:xfrm>
          <a:custGeom>
            <a:avLst/>
            <a:gdLst/>
            <a:ahLst/>
            <a:cxnLst/>
            <a:rect r="r" b="b" t="t" l="l"/>
            <a:pathLst>
              <a:path h="1486853" w="2637433">
                <a:moveTo>
                  <a:pt x="2637433" y="0"/>
                </a:moveTo>
                <a:lnTo>
                  <a:pt x="0" y="0"/>
                </a:lnTo>
                <a:lnTo>
                  <a:pt x="0" y="1486853"/>
                </a:lnTo>
                <a:lnTo>
                  <a:pt x="2637433" y="1486853"/>
                </a:lnTo>
                <a:lnTo>
                  <a:pt x="263743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580272" y="407670"/>
            <a:ext cx="413663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43408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Case Studies in Data Science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3415" y="6661522"/>
            <a:ext cx="4136638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43408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Name: Pavitra Ramakrishnan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43408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Student Id: s4159962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44000" y="6517746"/>
            <a:ext cx="4415889" cy="900961"/>
            <a:chOff x="0" y="0"/>
            <a:chExt cx="1163033" cy="2372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63032" cy="237290"/>
            </a:xfrm>
            <a:custGeom>
              <a:avLst/>
              <a:gdLst/>
              <a:ahLst/>
              <a:cxnLst/>
              <a:rect r="r" b="b" t="t" l="l"/>
              <a:pathLst>
                <a:path h="237290" w="1163032">
                  <a:moveTo>
                    <a:pt x="89413" y="0"/>
                  </a:moveTo>
                  <a:lnTo>
                    <a:pt x="1073619" y="0"/>
                  </a:lnTo>
                  <a:cubicBezTo>
                    <a:pt x="1123001" y="0"/>
                    <a:pt x="1163032" y="40032"/>
                    <a:pt x="1163032" y="89413"/>
                  </a:cubicBezTo>
                  <a:lnTo>
                    <a:pt x="1163032" y="147877"/>
                  </a:lnTo>
                  <a:cubicBezTo>
                    <a:pt x="1163032" y="197259"/>
                    <a:pt x="1123001" y="237290"/>
                    <a:pt x="1073619" y="237290"/>
                  </a:cubicBezTo>
                  <a:lnTo>
                    <a:pt x="89413" y="237290"/>
                  </a:lnTo>
                  <a:cubicBezTo>
                    <a:pt x="40032" y="237290"/>
                    <a:pt x="0" y="197259"/>
                    <a:pt x="0" y="147877"/>
                  </a:cubicBezTo>
                  <a:lnTo>
                    <a:pt x="0" y="89413"/>
                  </a:lnTo>
                  <a:cubicBezTo>
                    <a:pt x="0" y="40032"/>
                    <a:pt x="40032" y="0"/>
                    <a:pt x="89413" y="0"/>
                  </a:cubicBezTo>
                  <a:close/>
                </a:path>
              </a:pathLst>
            </a:custGeom>
            <a:solidFill>
              <a:srgbClr val="C5D3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163033" cy="275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164383" y="6829162"/>
            <a:ext cx="4415889" cy="2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  <a:spcBef>
                <a:spcPct val="0"/>
              </a:spcBef>
            </a:pPr>
            <a:r>
              <a:rPr lang="en-US" sz="1800" spc="-36">
                <a:solidFill>
                  <a:srgbClr val="43408F"/>
                </a:solidFill>
                <a:latin typeface="Telegraf"/>
                <a:ea typeface="Telegraf"/>
                <a:cs typeface="Telegraf"/>
                <a:sym typeface="Telegraf"/>
              </a:rPr>
              <a:t>Mental Health Analytics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-7331329">
            <a:off x="1626524" y="7061114"/>
            <a:ext cx="2351207" cy="2711035"/>
          </a:xfrm>
          <a:custGeom>
            <a:avLst/>
            <a:gdLst/>
            <a:ahLst/>
            <a:cxnLst/>
            <a:rect r="r" b="b" t="t" l="l"/>
            <a:pathLst>
              <a:path h="2711035" w="2351207">
                <a:moveTo>
                  <a:pt x="0" y="0"/>
                </a:moveTo>
                <a:lnTo>
                  <a:pt x="2351207" y="0"/>
                </a:lnTo>
                <a:lnTo>
                  <a:pt x="2351207" y="2711034"/>
                </a:lnTo>
                <a:lnTo>
                  <a:pt x="0" y="27110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6166121">
            <a:off x="11651282" y="613556"/>
            <a:ext cx="2221282" cy="2561226"/>
          </a:xfrm>
          <a:custGeom>
            <a:avLst/>
            <a:gdLst/>
            <a:ahLst/>
            <a:cxnLst/>
            <a:rect r="r" b="b" t="t" l="l"/>
            <a:pathLst>
              <a:path h="2561226" w="2221282">
                <a:moveTo>
                  <a:pt x="2221282" y="0"/>
                </a:moveTo>
                <a:lnTo>
                  <a:pt x="0" y="0"/>
                </a:lnTo>
                <a:lnTo>
                  <a:pt x="0" y="2561226"/>
                </a:lnTo>
                <a:lnTo>
                  <a:pt x="2221282" y="2561226"/>
                </a:lnTo>
                <a:lnTo>
                  <a:pt x="222128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19867" y="1925825"/>
            <a:ext cx="4839433" cy="7332475"/>
          </a:xfrm>
          <a:custGeom>
            <a:avLst/>
            <a:gdLst/>
            <a:ahLst/>
            <a:cxnLst/>
            <a:rect r="r" b="b" t="t" l="l"/>
            <a:pathLst>
              <a:path h="7332475" w="4839433">
                <a:moveTo>
                  <a:pt x="0" y="0"/>
                </a:moveTo>
                <a:lnTo>
                  <a:pt x="4839433" y="0"/>
                </a:lnTo>
                <a:lnTo>
                  <a:pt x="4839433" y="7332475"/>
                </a:lnTo>
                <a:lnTo>
                  <a:pt x="0" y="7332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17505"/>
            <a:ext cx="3362665" cy="7140795"/>
          </a:xfrm>
          <a:custGeom>
            <a:avLst/>
            <a:gdLst/>
            <a:ahLst/>
            <a:cxnLst/>
            <a:rect r="r" b="b" t="t" l="l"/>
            <a:pathLst>
              <a:path h="7140795" w="3362665">
                <a:moveTo>
                  <a:pt x="0" y="0"/>
                </a:moveTo>
                <a:lnTo>
                  <a:pt x="3362665" y="0"/>
                </a:lnTo>
                <a:lnTo>
                  <a:pt x="3362665" y="7140795"/>
                </a:lnTo>
                <a:lnTo>
                  <a:pt x="0" y="7140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207082" y="384799"/>
            <a:ext cx="13873836" cy="277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96"/>
              </a:lnSpc>
              <a:spcBef>
                <a:spcPct val="0"/>
              </a:spcBef>
            </a:pPr>
            <a:r>
              <a:rPr lang="en-US" sz="16283">
                <a:solidFill>
                  <a:srgbClr val="936AE4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You Matter!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858353" y="3374535"/>
            <a:ext cx="6369733" cy="1142132"/>
            <a:chOff x="0" y="0"/>
            <a:chExt cx="1107843" cy="198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7843" cy="198643"/>
            </a:xfrm>
            <a:custGeom>
              <a:avLst/>
              <a:gdLst/>
              <a:ahLst/>
              <a:cxnLst/>
              <a:rect r="r" b="b" t="t" l="l"/>
              <a:pathLst>
                <a:path h="198643" w="1107843">
                  <a:moveTo>
                    <a:pt x="61987" y="0"/>
                  </a:moveTo>
                  <a:lnTo>
                    <a:pt x="1045856" y="0"/>
                  </a:lnTo>
                  <a:cubicBezTo>
                    <a:pt x="1080090" y="0"/>
                    <a:pt x="1107843" y="27752"/>
                    <a:pt x="1107843" y="61987"/>
                  </a:cubicBezTo>
                  <a:lnTo>
                    <a:pt x="1107843" y="136656"/>
                  </a:lnTo>
                  <a:cubicBezTo>
                    <a:pt x="1107843" y="153096"/>
                    <a:pt x="1101312" y="168863"/>
                    <a:pt x="1089687" y="180488"/>
                  </a:cubicBezTo>
                  <a:cubicBezTo>
                    <a:pt x="1078062" y="192112"/>
                    <a:pt x="1062296" y="198643"/>
                    <a:pt x="1045856" y="198643"/>
                  </a:cubicBezTo>
                  <a:lnTo>
                    <a:pt x="61987" y="198643"/>
                  </a:lnTo>
                  <a:cubicBezTo>
                    <a:pt x="27752" y="198643"/>
                    <a:pt x="0" y="170891"/>
                    <a:pt x="0" y="136656"/>
                  </a:cubicBezTo>
                  <a:lnTo>
                    <a:pt x="0" y="61987"/>
                  </a:lnTo>
                  <a:cubicBezTo>
                    <a:pt x="0" y="27752"/>
                    <a:pt x="27752" y="0"/>
                    <a:pt x="61987" y="0"/>
                  </a:cubicBezTo>
                  <a:close/>
                </a:path>
              </a:pathLst>
            </a:custGeom>
            <a:solidFill>
              <a:srgbClr val="C5D3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107843" cy="17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295810" y="3701090"/>
            <a:ext cx="5494820" cy="56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4240">
                <a:solidFill>
                  <a:srgbClr val="43408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Your thoughts matter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014286" y="4856869"/>
            <a:ext cx="6369733" cy="1142132"/>
            <a:chOff x="0" y="0"/>
            <a:chExt cx="1107843" cy="1986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07843" cy="198643"/>
            </a:xfrm>
            <a:custGeom>
              <a:avLst/>
              <a:gdLst/>
              <a:ahLst/>
              <a:cxnLst/>
              <a:rect r="r" b="b" t="t" l="l"/>
              <a:pathLst>
                <a:path h="198643" w="1107843">
                  <a:moveTo>
                    <a:pt x="61987" y="0"/>
                  </a:moveTo>
                  <a:lnTo>
                    <a:pt x="1045856" y="0"/>
                  </a:lnTo>
                  <a:cubicBezTo>
                    <a:pt x="1080090" y="0"/>
                    <a:pt x="1107843" y="27752"/>
                    <a:pt x="1107843" y="61987"/>
                  </a:cubicBezTo>
                  <a:lnTo>
                    <a:pt x="1107843" y="136656"/>
                  </a:lnTo>
                  <a:cubicBezTo>
                    <a:pt x="1107843" y="153096"/>
                    <a:pt x="1101312" y="168863"/>
                    <a:pt x="1089687" y="180488"/>
                  </a:cubicBezTo>
                  <a:cubicBezTo>
                    <a:pt x="1078062" y="192112"/>
                    <a:pt x="1062296" y="198643"/>
                    <a:pt x="1045856" y="198643"/>
                  </a:cubicBezTo>
                  <a:lnTo>
                    <a:pt x="61987" y="198643"/>
                  </a:lnTo>
                  <a:cubicBezTo>
                    <a:pt x="27752" y="198643"/>
                    <a:pt x="0" y="170891"/>
                    <a:pt x="0" y="136656"/>
                  </a:cubicBezTo>
                  <a:lnTo>
                    <a:pt x="0" y="61987"/>
                  </a:lnTo>
                  <a:cubicBezTo>
                    <a:pt x="0" y="27752"/>
                    <a:pt x="27752" y="0"/>
                    <a:pt x="61987" y="0"/>
                  </a:cubicBezTo>
                  <a:close/>
                </a:path>
              </a:pathLst>
            </a:custGeom>
            <a:solidFill>
              <a:srgbClr val="C5D3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1107843" cy="17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451742" y="5183424"/>
            <a:ext cx="5494820" cy="56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4240">
                <a:solidFill>
                  <a:srgbClr val="43408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Your feelings matter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760606" y="6304421"/>
            <a:ext cx="3994685" cy="1142132"/>
            <a:chOff x="0" y="0"/>
            <a:chExt cx="694767" cy="1986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4767" cy="198643"/>
            </a:xfrm>
            <a:custGeom>
              <a:avLst/>
              <a:gdLst/>
              <a:ahLst/>
              <a:cxnLst/>
              <a:rect r="r" b="b" t="t" l="l"/>
              <a:pathLst>
                <a:path h="198643" w="694767">
                  <a:moveTo>
                    <a:pt x="98841" y="0"/>
                  </a:moveTo>
                  <a:lnTo>
                    <a:pt x="595926" y="0"/>
                  </a:lnTo>
                  <a:cubicBezTo>
                    <a:pt x="622141" y="0"/>
                    <a:pt x="647281" y="10414"/>
                    <a:pt x="665817" y="28950"/>
                  </a:cubicBezTo>
                  <a:cubicBezTo>
                    <a:pt x="684354" y="47486"/>
                    <a:pt x="694767" y="72627"/>
                    <a:pt x="694767" y="98841"/>
                  </a:cubicBezTo>
                  <a:lnTo>
                    <a:pt x="694767" y="99802"/>
                  </a:lnTo>
                  <a:cubicBezTo>
                    <a:pt x="694767" y="154390"/>
                    <a:pt x="650515" y="198643"/>
                    <a:pt x="595926" y="198643"/>
                  </a:cubicBezTo>
                  <a:lnTo>
                    <a:pt x="98841" y="198643"/>
                  </a:lnTo>
                  <a:cubicBezTo>
                    <a:pt x="44253" y="198643"/>
                    <a:pt x="0" y="154390"/>
                    <a:pt x="0" y="99802"/>
                  </a:cubicBezTo>
                  <a:lnTo>
                    <a:pt x="0" y="98841"/>
                  </a:lnTo>
                  <a:cubicBezTo>
                    <a:pt x="0" y="44253"/>
                    <a:pt x="44253" y="0"/>
                    <a:pt x="98841" y="0"/>
                  </a:cubicBezTo>
                  <a:close/>
                </a:path>
              </a:pathLst>
            </a:custGeom>
            <a:solidFill>
              <a:srgbClr val="43408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694767" cy="170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052110" y="6628271"/>
            <a:ext cx="3411677" cy="565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</a:pPr>
            <a:r>
              <a:rPr lang="en-US" sz="424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YOU matter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6778031">
            <a:off x="11190636" y="5784708"/>
            <a:ext cx="1770563" cy="2041530"/>
          </a:xfrm>
          <a:custGeom>
            <a:avLst/>
            <a:gdLst/>
            <a:ahLst/>
            <a:cxnLst/>
            <a:rect r="r" b="b" t="t" l="l"/>
            <a:pathLst>
              <a:path h="2041530" w="1770563">
                <a:moveTo>
                  <a:pt x="1770563" y="0"/>
                </a:moveTo>
                <a:lnTo>
                  <a:pt x="0" y="0"/>
                </a:lnTo>
                <a:lnTo>
                  <a:pt x="0" y="2041530"/>
                </a:lnTo>
                <a:lnTo>
                  <a:pt x="1770563" y="2041530"/>
                </a:lnTo>
                <a:lnTo>
                  <a:pt x="177056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6133509">
            <a:off x="4665018" y="4951464"/>
            <a:ext cx="1307211" cy="1507267"/>
          </a:xfrm>
          <a:custGeom>
            <a:avLst/>
            <a:gdLst/>
            <a:ahLst/>
            <a:cxnLst/>
            <a:rect r="r" b="b" t="t" l="l"/>
            <a:pathLst>
              <a:path h="1507267" w="1307211">
                <a:moveTo>
                  <a:pt x="0" y="0"/>
                </a:moveTo>
                <a:lnTo>
                  <a:pt x="1307211" y="0"/>
                </a:lnTo>
                <a:lnTo>
                  <a:pt x="1307211" y="1507267"/>
                </a:lnTo>
                <a:lnTo>
                  <a:pt x="0" y="1507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495665" y="7999004"/>
            <a:ext cx="7138754" cy="1633393"/>
            <a:chOff x="0" y="0"/>
            <a:chExt cx="1241593" cy="28408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41593" cy="284085"/>
            </a:xfrm>
            <a:custGeom>
              <a:avLst/>
              <a:gdLst/>
              <a:ahLst/>
              <a:cxnLst/>
              <a:rect r="r" b="b" t="t" l="l"/>
              <a:pathLst>
                <a:path h="284085" w="1241593">
                  <a:moveTo>
                    <a:pt x="55309" y="0"/>
                  </a:moveTo>
                  <a:lnTo>
                    <a:pt x="1186284" y="0"/>
                  </a:lnTo>
                  <a:cubicBezTo>
                    <a:pt x="1200953" y="0"/>
                    <a:pt x="1215021" y="5827"/>
                    <a:pt x="1225393" y="16200"/>
                  </a:cubicBezTo>
                  <a:cubicBezTo>
                    <a:pt x="1235766" y="26572"/>
                    <a:pt x="1241593" y="40640"/>
                    <a:pt x="1241593" y="55309"/>
                  </a:cubicBezTo>
                  <a:lnTo>
                    <a:pt x="1241593" y="228775"/>
                  </a:lnTo>
                  <a:cubicBezTo>
                    <a:pt x="1241593" y="243444"/>
                    <a:pt x="1235766" y="257512"/>
                    <a:pt x="1225393" y="267885"/>
                  </a:cubicBezTo>
                  <a:cubicBezTo>
                    <a:pt x="1215021" y="278257"/>
                    <a:pt x="1200953" y="284085"/>
                    <a:pt x="1186284" y="284085"/>
                  </a:cubicBezTo>
                  <a:lnTo>
                    <a:pt x="55309" y="284085"/>
                  </a:lnTo>
                  <a:cubicBezTo>
                    <a:pt x="40640" y="284085"/>
                    <a:pt x="26572" y="278257"/>
                    <a:pt x="16200" y="267885"/>
                  </a:cubicBezTo>
                  <a:cubicBezTo>
                    <a:pt x="5827" y="257512"/>
                    <a:pt x="0" y="243444"/>
                    <a:pt x="0" y="228775"/>
                  </a:cubicBezTo>
                  <a:lnTo>
                    <a:pt x="0" y="55309"/>
                  </a:lnTo>
                  <a:cubicBezTo>
                    <a:pt x="0" y="40640"/>
                    <a:pt x="5827" y="26572"/>
                    <a:pt x="16200" y="16200"/>
                  </a:cubicBezTo>
                  <a:cubicBezTo>
                    <a:pt x="26572" y="5827"/>
                    <a:pt x="40640" y="0"/>
                    <a:pt x="55309" y="0"/>
                  </a:cubicBezTo>
                  <a:close/>
                </a:path>
              </a:pathLst>
            </a:custGeom>
            <a:solidFill>
              <a:srgbClr val="43408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1241593" cy="255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5760606" y="8357190"/>
            <a:ext cx="6588542" cy="1098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40"/>
              </a:lnSpc>
              <a:spcBef>
                <a:spcPct val="0"/>
              </a:spcBef>
            </a:pPr>
            <a:r>
              <a:rPr lang="en-US" sz="424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Contribute with us to drive a human equitable system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00368" y="897518"/>
            <a:ext cx="9156718" cy="8229600"/>
          </a:xfrm>
          <a:custGeom>
            <a:avLst/>
            <a:gdLst/>
            <a:ahLst/>
            <a:cxnLst/>
            <a:rect r="r" b="b" t="t" l="l"/>
            <a:pathLst>
              <a:path h="8229600" w="9156718">
                <a:moveTo>
                  <a:pt x="0" y="0"/>
                </a:moveTo>
                <a:lnTo>
                  <a:pt x="9156718" y="0"/>
                </a:lnTo>
                <a:lnTo>
                  <a:pt x="91567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67517" y="6745927"/>
            <a:ext cx="3099442" cy="1725167"/>
            <a:chOff x="0" y="0"/>
            <a:chExt cx="816314" cy="4543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6314" cy="454365"/>
            </a:xfrm>
            <a:custGeom>
              <a:avLst/>
              <a:gdLst/>
              <a:ahLst/>
              <a:cxnLst/>
              <a:rect r="r" b="b" t="t" l="l"/>
              <a:pathLst>
                <a:path h="454365" w="816314">
                  <a:moveTo>
                    <a:pt x="127390" y="0"/>
                  </a:moveTo>
                  <a:lnTo>
                    <a:pt x="688924" y="0"/>
                  </a:lnTo>
                  <a:cubicBezTo>
                    <a:pt x="722710" y="0"/>
                    <a:pt x="755112" y="13421"/>
                    <a:pt x="779002" y="37312"/>
                  </a:cubicBezTo>
                  <a:cubicBezTo>
                    <a:pt x="802893" y="61202"/>
                    <a:pt x="816314" y="93604"/>
                    <a:pt x="816314" y="127390"/>
                  </a:cubicBezTo>
                  <a:lnTo>
                    <a:pt x="816314" y="326975"/>
                  </a:lnTo>
                  <a:cubicBezTo>
                    <a:pt x="816314" y="360761"/>
                    <a:pt x="802893" y="393163"/>
                    <a:pt x="779002" y="417053"/>
                  </a:cubicBezTo>
                  <a:cubicBezTo>
                    <a:pt x="755112" y="440944"/>
                    <a:pt x="722710" y="454365"/>
                    <a:pt x="688924" y="454365"/>
                  </a:cubicBezTo>
                  <a:lnTo>
                    <a:pt x="127390" y="454365"/>
                  </a:lnTo>
                  <a:cubicBezTo>
                    <a:pt x="93604" y="454365"/>
                    <a:pt x="61202" y="440944"/>
                    <a:pt x="37312" y="417053"/>
                  </a:cubicBezTo>
                  <a:cubicBezTo>
                    <a:pt x="13421" y="393163"/>
                    <a:pt x="0" y="360761"/>
                    <a:pt x="0" y="326975"/>
                  </a:cubicBezTo>
                  <a:lnTo>
                    <a:pt x="0" y="127390"/>
                  </a:lnTo>
                  <a:cubicBezTo>
                    <a:pt x="0" y="93604"/>
                    <a:pt x="13421" y="61202"/>
                    <a:pt x="37312" y="37312"/>
                  </a:cubicBezTo>
                  <a:cubicBezTo>
                    <a:pt x="61202" y="13421"/>
                    <a:pt x="93604" y="0"/>
                    <a:pt x="127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816314" cy="521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5654872" y="6874171"/>
            <a:ext cx="1604428" cy="904496"/>
          </a:xfrm>
          <a:custGeom>
            <a:avLst/>
            <a:gdLst/>
            <a:ahLst/>
            <a:cxnLst/>
            <a:rect r="r" b="b" t="t" l="l"/>
            <a:pathLst>
              <a:path h="904496" w="1604428">
                <a:moveTo>
                  <a:pt x="1604428" y="0"/>
                </a:moveTo>
                <a:lnTo>
                  <a:pt x="0" y="0"/>
                </a:lnTo>
                <a:lnTo>
                  <a:pt x="0" y="904496"/>
                </a:lnTo>
                <a:lnTo>
                  <a:pt x="1604428" y="904496"/>
                </a:lnTo>
                <a:lnTo>
                  <a:pt x="160442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28700" y="7815070"/>
            <a:ext cx="2327357" cy="1312048"/>
          </a:xfrm>
          <a:custGeom>
            <a:avLst/>
            <a:gdLst/>
            <a:ahLst/>
            <a:cxnLst/>
            <a:rect r="r" b="b" t="t" l="l"/>
            <a:pathLst>
              <a:path h="1312048" w="2327357">
                <a:moveTo>
                  <a:pt x="2327357" y="0"/>
                </a:moveTo>
                <a:lnTo>
                  <a:pt x="0" y="0"/>
                </a:lnTo>
                <a:lnTo>
                  <a:pt x="0" y="1312048"/>
                </a:lnTo>
                <a:lnTo>
                  <a:pt x="2327357" y="1312048"/>
                </a:lnTo>
                <a:lnTo>
                  <a:pt x="23273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59288" y="2795095"/>
            <a:ext cx="1200012" cy="1095284"/>
          </a:xfrm>
          <a:custGeom>
            <a:avLst/>
            <a:gdLst/>
            <a:ahLst/>
            <a:cxnLst/>
            <a:rect r="r" b="b" t="t" l="l"/>
            <a:pathLst>
              <a:path h="1095284" w="1200012">
                <a:moveTo>
                  <a:pt x="0" y="0"/>
                </a:moveTo>
                <a:lnTo>
                  <a:pt x="1200012" y="0"/>
                </a:lnTo>
                <a:lnTo>
                  <a:pt x="1200012" y="1095284"/>
                </a:lnTo>
                <a:lnTo>
                  <a:pt x="0" y="10952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74657" y="7113260"/>
            <a:ext cx="2285161" cy="95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true" sz="2000" spc="-40">
                <a:solidFill>
                  <a:srgbClr val="11363E"/>
                </a:solidFill>
                <a:latin typeface="Telegraf Bold"/>
                <a:ea typeface="Telegraf Bold"/>
                <a:cs typeface="Telegraf Bold"/>
                <a:sym typeface="Telegraf Bold"/>
              </a:rPr>
              <a:t>It affects how we think, feel, and behave in daily life.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265106"/>
            <a:ext cx="8758813" cy="396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14"/>
              </a:lnSpc>
            </a:pPr>
            <a:r>
              <a:rPr lang="en-US" sz="12517" spc="-588">
                <a:solidFill>
                  <a:srgbClr val="A0ADE2"/>
                </a:solidFill>
                <a:latin typeface="Rubik One"/>
                <a:ea typeface="Rubik One"/>
                <a:cs typeface="Rubik One"/>
                <a:sym typeface="Rubik One"/>
              </a:rPr>
              <a:t>What is Mental Health?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690359"/>
            <a:ext cx="546945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36" b="true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Mental health refers to emotional, psychological, and social well-being.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52496" y="5550667"/>
            <a:ext cx="2906804" cy="1725167"/>
            <a:chOff x="0" y="0"/>
            <a:chExt cx="765578" cy="4543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5578" cy="454365"/>
            </a:xfrm>
            <a:custGeom>
              <a:avLst/>
              <a:gdLst/>
              <a:ahLst/>
              <a:cxnLst/>
              <a:rect r="r" b="b" t="t" l="l"/>
              <a:pathLst>
                <a:path h="454365" w="765578">
                  <a:moveTo>
                    <a:pt x="135832" y="0"/>
                  </a:moveTo>
                  <a:lnTo>
                    <a:pt x="629746" y="0"/>
                  </a:lnTo>
                  <a:cubicBezTo>
                    <a:pt x="704764" y="0"/>
                    <a:pt x="765578" y="60814"/>
                    <a:pt x="765578" y="135832"/>
                  </a:cubicBezTo>
                  <a:lnTo>
                    <a:pt x="765578" y="318533"/>
                  </a:lnTo>
                  <a:cubicBezTo>
                    <a:pt x="765578" y="354558"/>
                    <a:pt x="751267" y="389107"/>
                    <a:pt x="725794" y="414581"/>
                  </a:cubicBezTo>
                  <a:cubicBezTo>
                    <a:pt x="700320" y="440054"/>
                    <a:pt x="665771" y="454365"/>
                    <a:pt x="629746" y="454365"/>
                  </a:cubicBezTo>
                  <a:lnTo>
                    <a:pt x="135832" y="454365"/>
                  </a:lnTo>
                  <a:cubicBezTo>
                    <a:pt x="60814" y="454365"/>
                    <a:pt x="0" y="393551"/>
                    <a:pt x="0" y="318533"/>
                  </a:cubicBezTo>
                  <a:lnTo>
                    <a:pt x="0" y="135832"/>
                  </a:lnTo>
                  <a:cubicBezTo>
                    <a:pt x="0" y="60814"/>
                    <a:pt x="60814" y="0"/>
                    <a:pt x="13583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765578" cy="521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5805898" y="2053758"/>
            <a:ext cx="2135467" cy="1203870"/>
          </a:xfrm>
          <a:custGeom>
            <a:avLst/>
            <a:gdLst/>
            <a:ahLst/>
            <a:cxnLst/>
            <a:rect r="r" b="b" t="t" l="l"/>
            <a:pathLst>
              <a:path h="1203870" w="2135467">
                <a:moveTo>
                  <a:pt x="2135467" y="0"/>
                </a:moveTo>
                <a:lnTo>
                  <a:pt x="0" y="0"/>
                </a:lnTo>
                <a:lnTo>
                  <a:pt x="0" y="1203869"/>
                </a:lnTo>
                <a:lnTo>
                  <a:pt x="2135467" y="1203869"/>
                </a:lnTo>
                <a:lnTo>
                  <a:pt x="21354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28700" y="1943481"/>
            <a:ext cx="1580530" cy="891024"/>
          </a:xfrm>
          <a:custGeom>
            <a:avLst/>
            <a:gdLst/>
            <a:ahLst/>
            <a:cxnLst/>
            <a:rect r="r" b="b" t="t" l="l"/>
            <a:pathLst>
              <a:path h="891024" w="1580530">
                <a:moveTo>
                  <a:pt x="1580530" y="0"/>
                </a:moveTo>
                <a:lnTo>
                  <a:pt x="0" y="0"/>
                </a:lnTo>
                <a:lnTo>
                  <a:pt x="0" y="891024"/>
                </a:lnTo>
                <a:lnTo>
                  <a:pt x="1580530" y="891024"/>
                </a:lnTo>
                <a:lnTo>
                  <a:pt x="158053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14866" y="2540912"/>
            <a:ext cx="5244434" cy="4182436"/>
          </a:xfrm>
          <a:custGeom>
            <a:avLst/>
            <a:gdLst/>
            <a:ahLst/>
            <a:cxnLst/>
            <a:rect r="r" b="b" t="t" l="l"/>
            <a:pathLst>
              <a:path h="4182436" w="5244434">
                <a:moveTo>
                  <a:pt x="0" y="0"/>
                </a:moveTo>
                <a:lnTo>
                  <a:pt x="5244434" y="0"/>
                </a:lnTo>
                <a:lnTo>
                  <a:pt x="5244434" y="4182436"/>
                </a:lnTo>
                <a:lnTo>
                  <a:pt x="0" y="418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430196" y="6886199"/>
            <a:ext cx="4667925" cy="2186682"/>
            <a:chOff x="0" y="0"/>
            <a:chExt cx="1229412" cy="5759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9412" cy="575916"/>
            </a:xfrm>
            <a:custGeom>
              <a:avLst/>
              <a:gdLst/>
              <a:ahLst/>
              <a:cxnLst/>
              <a:rect r="r" b="b" t="t" l="l"/>
              <a:pathLst>
                <a:path h="575916" w="1229412">
                  <a:moveTo>
                    <a:pt x="84585" y="0"/>
                  </a:moveTo>
                  <a:lnTo>
                    <a:pt x="1144827" y="0"/>
                  </a:lnTo>
                  <a:cubicBezTo>
                    <a:pt x="1191542" y="0"/>
                    <a:pt x="1229412" y="37870"/>
                    <a:pt x="1229412" y="84585"/>
                  </a:cubicBezTo>
                  <a:lnTo>
                    <a:pt x="1229412" y="491331"/>
                  </a:lnTo>
                  <a:cubicBezTo>
                    <a:pt x="1229412" y="538046"/>
                    <a:pt x="1191542" y="575916"/>
                    <a:pt x="1144827" y="575916"/>
                  </a:cubicBezTo>
                  <a:lnTo>
                    <a:pt x="84585" y="575916"/>
                  </a:lnTo>
                  <a:cubicBezTo>
                    <a:pt x="37870" y="575916"/>
                    <a:pt x="0" y="538046"/>
                    <a:pt x="0" y="491331"/>
                  </a:cubicBezTo>
                  <a:lnTo>
                    <a:pt x="0" y="84585"/>
                  </a:lnTo>
                  <a:cubicBezTo>
                    <a:pt x="0" y="37870"/>
                    <a:pt x="37870" y="0"/>
                    <a:pt x="84585" y="0"/>
                  </a:cubicBezTo>
                  <a:close/>
                </a:path>
              </a:pathLst>
            </a:custGeom>
            <a:solidFill>
              <a:srgbClr val="E4F2F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29412" cy="642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245780" y="3753620"/>
            <a:ext cx="6546045" cy="5319261"/>
          </a:xfrm>
          <a:custGeom>
            <a:avLst/>
            <a:gdLst/>
            <a:ahLst/>
            <a:cxnLst/>
            <a:rect r="r" b="b" t="t" l="l"/>
            <a:pathLst>
              <a:path h="5319261" w="6546045">
                <a:moveTo>
                  <a:pt x="0" y="0"/>
                </a:moveTo>
                <a:lnTo>
                  <a:pt x="6546045" y="0"/>
                </a:lnTo>
                <a:lnTo>
                  <a:pt x="6546045" y="5319261"/>
                </a:lnTo>
                <a:lnTo>
                  <a:pt x="0" y="5319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8829" y="1116133"/>
            <a:ext cx="16970342" cy="86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3"/>
              </a:lnSpc>
            </a:pPr>
            <a:r>
              <a:rPr lang="en-US" sz="7155" spc="-336">
                <a:solidFill>
                  <a:srgbClr val="A0ADE2"/>
                </a:solidFill>
                <a:latin typeface="Rubik One"/>
                <a:ea typeface="Rubik One"/>
                <a:cs typeface="Rubik One"/>
                <a:sym typeface="Rubik One"/>
              </a:rPr>
              <a:t>Australia’s mental health trends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35631" y="7247259"/>
            <a:ext cx="4167253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spc="-36">
                <a:solidFill>
                  <a:srgbClr val="11363E"/>
                </a:solidFill>
                <a:latin typeface="Telegraf"/>
                <a:ea typeface="Telegraf"/>
                <a:cs typeface="Telegraf"/>
                <a:sym typeface="Telegraf"/>
              </a:rPr>
              <a:t>According to the Australian Health and Welfare Government 1 in 5 australians experienced a mental health disorder accounting to more than 17% of the population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86521" y="2971877"/>
            <a:ext cx="638018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 i="true" spc="-36">
                <a:solidFill>
                  <a:srgbClr val="11363E"/>
                </a:solidFill>
                <a:latin typeface="Asap Condensed Italics"/>
                <a:ea typeface="Asap Condensed Italics"/>
                <a:cs typeface="Asap Condensed Italics"/>
                <a:sym typeface="Asap Condensed Italics"/>
              </a:rPr>
              <a:t>While currently people reporting a long term illness is low, it is still demonstrating a significant rise over the past decade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602357"/>
            <a:ext cx="6826300" cy="5065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3"/>
              </a:lnSpc>
            </a:pPr>
            <a:r>
              <a:rPr lang="en-US" sz="12142" spc="-570">
                <a:solidFill>
                  <a:srgbClr val="A0ADE2"/>
                </a:solidFill>
                <a:latin typeface="Rubik One"/>
                <a:ea typeface="Rubik One"/>
                <a:cs typeface="Rubik One"/>
                <a:sym typeface="Rubik One"/>
              </a:rPr>
              <a:t>Why Mental Health Matters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108907" y="1028700"/>
            <a:ext cx="8473205" cy="8229600"/>
          </a:xfrm>
          <a:custGeom>
            <a:avLst/>
            <a:gdLst/>
            <a:ahLst/>
            <a:cxnLst/>
            <a:rect r="r" b="b" t="t" l="l"/>
            <a:pathLst>
              <a:path h="8229600" w="8473205">
                <a:moveTo>
                  <a:pt x="0" y="0"/>
                </a:moveTo>
                <a:lnTo>
                  <a:pt x="8473204" y="0"/>
                </a:lnTo>
                <a:lnTo>
                  <a:pt x="84732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5121576" y="1028700"/>
            <a:ext cx="2447396" cy="1379719"/>
          </a:xfrm>
          <a:custGeom>
            <a:avLst/>
            <a:gdLst/>
            <a:ahLst/>
            <a:cxnLst/>
            <a:rect r="r" b="b" t="t" l="l"/>
            <a:pathLst>
              <a:path h="1379719" w="2447396">
                <a:moveTo>
                  <a:pt x="2447395" y="0"/>
                </a:moveTo>
                <a:lnTo>
                  <a:pt x="0" y="0"/>
                </a:lnTo>
                <a:lnTo>
                  <a:pt x="0" y="1379719"/>
                </a:lnTo>
                <a:lnTo>
                  <a:pt x="2447395" y="1379719"/>
                </a:lnTo>
                <a:lnTo>
                  <a:pt x="24473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29390" y="5321904"/>
            <a:ext cx="1329910" cy="749737"/>
          </a:xfrm>
          <a:custGeom>
            <a:avLst/>
            <a:gdLst/>
            <a:ahLst/>
            <a:cxnLst/>
            <a:rect r="r" b="b" t="t" l="l"/>
            <a:pathLst>
              <a:path h="749737" w="1329910">
                <a:moveTo>
                  <a:pt x="0" y="0"/>
                </a:moveTo>
                <a:lnTo>
                  <a:pt x="1329910" y="0"/>
                </a:lnTo>
                <a:lnTo>
                  <a:pt x="1329910" y="749737"/>
                </a:lnTo>
                <a:lnTo>
                  <a:pt x="0" y="7497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98140" y="3814119"/>
            <a:ext cx="1622507" cy="876154"/>
          </a:xfrm>
          <a:custGeom>
            <a:avLst/>
            <a:gdLst/>
            <a:ahLst/>
            <a:cxnLst/>
            <a:rect r="r" b="b" t="t" l="l"/>
            <a:pathLst>
              <a:path h="876154" w="1622507">
                <a:moveTo>
                  <a:pt x="0" y="0"/>
                </a:moveTo>
                <a:lnTo>
                  <a:pt x="1622507" y="0"/>
                </a:lnTo>
                <a:lnTo>
                  <a:pt x="1622507" y="876154"/>
                </a:lnTo>
                <a:lnTo>
                  <a:pt x="0" y="876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00125"/>
            <a:ext cx="176480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36" b="true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Impacts physical health and longevity.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81058" y="2427770"/>
            <a:ext cx="2125052" cy="82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36" b="true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Affects relationships and social interactions.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16514" y="2827870"/>
            <a:ext cx="1551325" cy="828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36" b="true">
                <a:solidFill>
                  <a:srgbClr val="11363E"/>
                </a:solidFill>
                <a:latin typeface="Telegraf Bold"/>
                <a:ea typeface="Telegraf Bold"/>
                <a:cs typeface="Telegraf Bold"/>
                <a:sym typeface="Telegraf Bold"/>
              </a:rPr>
              <a:t>Influences productivity and success.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87618" y="4820234"/>
            <a:ext cx="2071682" cy="109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36" b="true">
                <a:solidFill>
                  <a:srgbClr val="11363E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Important for handling stress, relationships, and decision-making.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1065588" y="1028700"/>
            <a:ext cx="6193712" cy="6100806"/>
          </a:xfrm>
          <a:custGeom>
            <a:avLst/>
            <a:gdLst/>
            <a:ahLst/>
            <a:cxnLst/>
            <a:rect r="r" b="b" t="t" l="l"/>
            <a:pathLst>
              <a:path h="6100806" w="6193712">
                <a:moveTo>
                  <a:pt x="6193712" y="0"/>
                </a:moveTo>
                <a:lnTo>
                  <a:pt x="0" y="0"/>
                </a:lnTo>
                <a:lnTo>
                  <a:pt x="0" y="6100806"/>
                </a:lnTo>
                <a:lnTo>
                  <a:pt x="6193712" y="6100806"/>
                </a:lnTo>
                <a:lnTo>
                  <a:pt x="619371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51817"/>
            <a:ext cx="8862876" cy="2208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2"/>
              </a:lnSpc>
            </a:pPr>
            <a:r>
              <a:rPr lang="en-US" sz="9677">
                <a:solidFill>
                  <a:srgbClr val="A0ADE2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Problem Statement: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949806" y="6023625"/>
            <a:ext cx="9774724" cy="23813"/>
          </a:xfrm>
          <a:prstGeom prst="line">
            <a:avLst/>
          </a:prstGeom>
          <a:ln cap="flat" w="47625">
            <a:solidFill>
              <a:srgbClr val="43408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780362" y="7695262"/>
            <a:ext cx="9944168" cy="0"/>
          </a:xfrm>
          <a:prstGeom prst="line">
            <a:avLst/>
          </a:prstGeom>
          <a:ln cap="flat" w="47625">
            <a:solidFill>
              <a:srgbClr val="43408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5837168" y="6035531"/>
            <a:ext cx="28087" cy="3222769"/>
          </a:xfrm>
          <a:prstGeom prst="line">
            <a:avLst/>
          </a:prstGeom>
          <a:ln cap="flat" w="47625">
            <a:solidFill>
              <a:srgbClr val="43408F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true" flipV="false" rot="0">
            <a:off x="9144000" y="1890719"/>
            <a:ext cx="1580530" cy="891024"/>
          </a:xfrm>
          <a:custGeom>
            <a:avLst/>
            <a:gdLst/>
            <a:ahLst/>
            <a:cxnLst/>
            <a:rect r="r" b="b" t="t" l="l"/>
            <a:pathLst>
              <a:path h="891024" w="1580530">
                <a:moveTo>
                  <a:pt x="1580530" y="0"/>
                </a:moveTo>
                <a:lnTo>
                  <a:pt x="0" y="0"/>
                </a:lnTo>
                <a:lnTo>
                  <a:pt x="0" y="891024"/>
                </a:lnTo>
                <a:lnTo>
                  <a:pt x="1580530" y="891024"/>
                </a:lnTo>
                <a:lnTo>
                  <a:pt x="15805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23702" y="4254277"/>
            <a:ext cx="1237351" cy="697557"/>
          </a:xfrm>
          <a:custGeom>
            <a:avLst/>
            <a:gdLst/>
            <a:ahLst/>
            <a:cxnLst/>
            <a:rect r="r" b="b" t="t" l="l"/>
            <a:pathLst>
              <a:path h="697557" w="1237351">
                <a:moveTo>
                  <a:pt x="0" y="0"/>
                </a:moveTo>
                <a:lnTo>
                  <a:pt x="1237351" y="0"/>
                </a:lnTo>
                <a:lnTo>
                  <a:pt x="1237351" y="697556"/>
                </a:lnTo>
                <a:lnTo>
                  <a:pt x="0" y="697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71708" y="1248858"/>
            <a:ext cx="1138556" cy="641861"/>
          </a:xfrm>
          <a:custGeom>
            <a:avLst/>
            <a:gdLst/>
            <a:ahLst/>
            <a:cxnLst/>
            <a:rect r="r" b="b" t="t" l="l"/>
            <a:pathLst>
              <a:path h="641861" w="1138556">
                <a:moveTo>
                  <a:pt x="0" y="0"/>
                </a:moveTo>
                <a:lnTo>
                  <a:pt x="1138556" y="0"/>
                </a:lnTo>
                <a:lnTo>
                  <a:pt x="1138556" y="641861"/>
                </a:lnTo>
                <a:lnTo>
                  <a:pt x="0" y="641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28637" y="3811270"/>
            <a:ext cx="791785" cy="791785"/>
          </a:xfrm>
          <a:custGeom>
            <a:avLst/>
            <a:gdLst/>
            <a:ahLst/>
            <a:cxnLst/>
            <a:rect r="r" b="b" t="t" l="l"/>
            <a:pathLst>
              <a:path h="791785" w="791785">
                <a:moveTo>
                  <a:pt x="0" y="0"/>
                </a:moveTo>
                <a:lnTo>
                  <a:pt x="791786" y="0"/>
                </a:lnTo>
                <a:lnTo>
                  <a:pt x="791786" y="791785"/>
                </a:lnTo>
                <a:lnTo>
                  <a:pt x="0" y="7917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0362" y="3908926"/>
            <a:ext cx="796774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43408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H</a:t>
            </a:r>
            <a:r>
              <a:rPr lang="en-US" sz="1800">
                <a:solidFill>
                  <a:srgbClr val="43408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ealth networks like SEMPHN need data-driven insights to plan services, allocate resources, and target interventions.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806" y="6471300"/>
            <a:ext cx="4915449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43408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Can demographic and health-related factors reliably predict whether an individual is at risk of experiencing anxiety and/or depression?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0362" y="4985251"/>
            <a:ext cx="8746395" cy="636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8"/>
              </a:lnSpc>
            </a:pPr>
            <a:r>
              <a:rPr lang="en-US" sz="2115">
                <a:solidFill>
                  <a:srgbClr val="43408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The aim of this project is to assess population local survey data to uncover mental health patterns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20939" y="8109600"/>
            <a:ext cx="491544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43408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Can an individual’s lifestyle habits help in predicting their mental health condition?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32691" y="1028700"/>
            <a:ext cx="7879842" cy="8229600"/>
          </a:xfrm>
          <a:custGeom>
            <a:avLst/>
            <a:gdLst/>
            <a:ahLst/>
            <a:cxnLst/>
            <a:rect r="r" b="b" t="t" l="l"/>
            <a:pathLst>
              <a:path h="8229600" w="7879842">
                <a:moveTo>
                  <a:pt x="0" y="0"/>
                </a:moveTo>
                <a:lnTo>
                  <a:pt x="7879842" y="0"/>
                </a:lnTo>
                <a:lnTo>
                  <a:pt x="78798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63865"/>
            <a:ext cx="8203991" cy="208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3"/>
              </a:lnSpc>
            </a:pPr>
            <a:r>
              <a:rPr lang="en-US" sz="9131" spc="-429">
                <a:solidFill>
                  <a:srgbClr val="A0ADE2"/>
                </a:solidFill>
                <a:latin typeface="Rubik One"/>
                <a:ea typeface="Rubik One"/>
                <a:cs typeface="Rubik One"/>
                <a:sym typeface="Rubik One"/>
              </a:rPr>
              <a:t>Datasets Used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81425"/>
            <a:ext cx="7026086" cy="322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spc="-36" b="true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Indicators of Stress and Anxiety (Kaggle) </a:t>
            </a:r>
          </a:p>
          <a:p>
            <a:pPr algn="l" marL="777243" indent="-259081" lvl="2">
              <a:lnSpc>
                <a:spcPts val="2160"/>
              </a:lnSpc>
              <a:buAutoNum type="alphaLcPeriod" startAt="1"/>
            </a:pPr>
            <a:r>
              <a:rPr lang="en-US" b="true" sz="1800" spc="-36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Tracks mental health indicators in the U.S (helps get a holistic overview and track global trends)</a:t>
            </a:r>
          </a:p>
          <a:p>
            <a:pPr algn="l" marL="777243" indent="-259081" lvl="2">
              <a:lnSpc>
                <a:spcPts val="2160"/>
              </a:lnSpc>
              <a:buAutoNum type="alphaLcPeriod" startAt="1"/>
            </a:pPr>
            <a:r>
              <a:rPr lang="en-US" b="true" sz="1800" spc="-36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Tracks it across various subgroups such as age, gender, education, race, LGBTQ+</a:t>
            </a: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  <a:r>
              <a:rPr lang="en-US" sz="1800" spc="-36" b="true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</a:t>
            </a:r>
            <a:r>
              <a:rPr lang="en-US" sz="1800" spc="-36" b="true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Prevalence and Impact of Mental Illness (AIHW)</a:t>
            </a:r>
          </a:p>
          <a:p>
            <a:pPr algn="l" marL="777243" indent="-259081" lvl="2">
              <a:lnSpc>
                <a:spcPts val="2160"/>
              </a:lnSpc>
              <a:buAutoNum type="alphaLcPeriod" startAt="1"/>
            </a:pPr>
            <a:r>
              <a:rPr lang="en-US" b="true" sz="1800" spc="-36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Contains statistics on the effects and occurance of mental health statistics across various demographic groups in Australia. </a:t>
            </a:r>
          </a:p>
          <a:p>
            <a:pPr algn="l" marL="777243" indent="-259081" lvl="2">
              <a:lnSpc>
                <a:spcPts val="2160"/>
              </a:lnSpc>
              <a:buAutoNum type="alphaLcPeriod" startAt="1"/>
            </a:pPr>
            <a:r>
              <a:rPr lang="en-US" b="true" sz="1800" spc="-36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</a:t>
            </a:r>
            <a:r>
              <a:rPr lang="en-US" b="true" sz="1800" spc="-36">
                <a:solidFill>
                  <a:srgbClr val="11363E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Out of numerous entries “Prevalence.6” sheet was chosen to report long term mental illness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381221" y="2624749"/>
            <a:ext cx="2437853" cy="1374340"/>
          </a:xfrm>
          <a:custGeom>
            <a:avLst/>
            <a:gdLst/>
            <a:ahLst/>
            <a:cxnLst/>
            <a:rect r="r" b="b" t="t" l="l"/>
            <a:pathLst>
              <a:path h="1374340" w="2437853">
                <a:moveTo>
                  <a:pt x="0" y="0"/>
                </a:moveTo>
                <a:lnTo>
                  <a:pt x="2437853" y="0"/>
                </a:lnTo>
                <a:lnTo>
                  <a:pt x="2437853" y="1374339"/>
                </a:lnTo>
                <a:lnTo>
                  <a:pt x="0" y="1374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8819074" y="6506966"/>
            <a:ext cx="3862924" cy="2177723"/>
          </a:xfrm>
          <a:custGeom>
            <a:avLst/>
            <a:gdLst/>
            <a:ahLst/>
            <a:cxnLst/>
            <a:rect r="r" b="b" t="t" l="l"/>
            <a:pathLst>
              <a:path h="2177723" w="3862924">
                <a:moveTo>
                  <a:pt x="3862924" y="0"/>
                </a:moveTo>
                <a:lnTo>
                  <a:pt x="0" y="0"/>
                </a:lnTo>
                <a:lnTo>
                  <a:pt x="0" y="2177724"/>
                </a:lnTo>
                <a:lnTo>
                  <a:pt x="3862924" y="2177724"/>
                </a:lnTo>
                <a:lnTo>
                  <a:pt x="386292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7575" y="1696399"/>
            <a:ext cx="1017117" cy="928350"/>
          </a:xfrm>
          <a:custGeom>
            <a:avLst/>
            <a:gdLst/>
            <a:ahLst/>
            <a:cxnLst/>
            <a:rect r="r" b="b" t="t" l="l"/>
            <a:pathLst>
              <a:path h="928350" w="1017117">
                <a:moveTo>
                  <a:pt x="0" y="0"/>
                </a:moveTo>
                <a:lnTo>
                  <a:pt x="1017117" y="0"/>
                </a:lnTo>
                <a:lnTo>
                  <a:pt x="1017117" y="928350"/>
                </a:lnTo>
                <a:lnTo>
                  <a:pt x="0" y="928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95953" y="8441518"/>
            <a:ext cx="1448837" cy="816782"/>
          </a:xfrm>
          <a:custGeom>
            <a:avLst/>
            <a:gdLst/>
            <a:ahLst/>
            <a:cxnLst/>
            <a:rect r="r" b="b" t="t" l="l"/>
            <a:pathLst>
              <a:path h="816782" w="1448837">
                <a:moveTo>
                  <a:pt x="0" y="0"/>
                </a:moveTo>
                <a:lnTo>
                  <a:pt x="1448838" y="0"/>
                </a:lnTo>
                <a:lnTo>
                  <a:pt x="1448838" y="816782"/>
                </a:lnTo>
                <a:lnTo>
                  <a:pt x="0" y="8167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3823" y="2035654"/>
            <a:ext cx="6595313" cy="3520248"/>
          </a:xfrm>
          <a:custGeom>
            <a:avLst/>
            <a:gdLst/>
            <a:ahLst/>
            <a:cxnLst/>
            <a:rect r="r" b="b" t="t" l="l"/>
            <a:pathLst>
              <a:path h="3520248" w="6595313">
                <a:moveTo>
                  <a:pt x="0" y="0"/>
                </a:moveTo>
                <a:lnTo>
                  <a:pt x="6595312" y="0"/>
                </a:lnTo>
                <a:lnTo>
                  <a:pt x="6595312" y="3520248"/>
                </a:lnTo>
                <a:lnTo>
                  <a:pt x="0" y="352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21069" y="6176366"/>
            <a:ext cx="5922012" cy="3205289"/>
          </a:xfrm>
          <a:custGeom>
            <a:avLst/>
            <a:gdLst/>
            <a:ahLst/>
            <a:cxnLst/>
            <a:rect r="r" b="b" t="t" l="l"/>
            <a:pathLst>
              <a:path h="3205289" w="5922012">
                <a:moveTo>
                  <a:pt x="0" y="0"/>
                </a:moveTo>
                <a:lnTo>
                  <a:pt x="5922013" y="0"/>
                </a:lnTo>
                <a:lnTo>
                  <a:pt x="5922013" y="3205289"/>
                </a:lnTo>
                <a:lnTo>
                  <a:pt x="0" y="3205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61963" y="5832970"/>
            <a:ext cx="6587173" cy="3425330"/>
          </a:xfrm>
          <a:custGeom>
            <a:avLst/>
            <a:gdLst/>
            <a:ahLst/>
            <a:cxnLst/>
            <a:rect r="r" b="b" t="t" l="l"/>
            <a:pathLst>
              <a:path h="3425330" w="6587173">
                <a:moveTo>
                  <a:pt x="0" y="0"/>
                </a:moveTo>
                <a:lnTo>
                  <a:pt x="6587172" y="0"/>
                </a:lnTo>
                <a:lnTo>
                  <a:pt x="6587172" y="3425330"/>
                </a:lnTo>
                <a:lnTo>
                  <a:pt x="0" y="3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21069" y="2035654"/>
            <a:ext cx="5747344" cy="3520248"/>
          </a:xfrm>
          <a:custGeom>
            <a:avLst/>
            <a:gdLst/>
            <a:ahLst/>
            <a:cxnLst/>
            <a:rect r="r" b="b" t="t" l="l"/>
            <a:pathLst>
              <a:path h="3520248" w="5747344">
                <a:moveTo>
                  <a:pt x="0" y="0"/>
                </a:moveTo>
                <a:lnTo>
                  <a:pt x="5747344" y="0"/>
                </a:lnTo>
                <a:lnTo>
                  <a:pt x="5747344" y="3520248"/>
                </a:lnTo>
                <a:lnTo>
                  <a:pt x="0" y="3520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8125" y="816025"/>
            <a:ext cx="16491749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6000" spc="-282">
                <a:solidFill>
                  <a:srgbClr val="A0ADE2"/>
                </a:solidFill>
                <a:latin typeface="Rubik One"/>
                <a:ea typeface="Rubik One"/>
                <a:cs typeface="Rubik One"/>
                <a:sym typeface="Rubik One"/>
              </a:rPr>
              <a:t>Insights into Anxiety and Depression Patterns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131" y="5499126"/>
            <a:ext cx="7322348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i="true" spc="-30">
                <a:solidFill>
                  <a:srgbClr val="000000"/>
                </a:solidFill>
                <a:latin typeface="Asap Condensed Italics"/>
                <a:ea typeface="Asap Condensed Italics"/>
                <a:cs typeface="Asap Condensed Italics"/>
                <a:sym typeface="Asap Condensed Italics"/>
              </a:rPr>
              <a:t>Young Adults (aged 18-29) report over 35% depression symptoms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20902" y="5700499"/>
            <a:ext cx="7322348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i="true" spc="-30">
                <a:solidFill>
                  <a:srgbClr val="000000"/>
                </a:solidFill>
                <a:latin typeface="Asap Condensed Italics"/>
                <a:ea typeface="Asap Condensed Italics"/>
                <a:cs typeface="Asap Condensed Italics"/>
                <a:sym typeface="Asap Condensed Italics"/>
              </a:rPr>
              <a:t>Women show over 25% depression symptoms and 30% anxiety symptoms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1718" y="9267380"/>
            <a:ext cx="732234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en-US" sz="1500" i="true" spc="-30">
                <a:solidFill>
                  <a:srgbClr val="000000"/>
                </a:solidFill>
                <a:latin typeface="Asap Condensed Italics"/>
                <a:ea typeface="Asap Condensed Italics"/>
                <a:cs typeface="Asap Condensed Italics"/>
                <a:sym typeface="Asap Condensed Italics"/>
              </a:rPr>
              <a:t>Interestingly sexual preferences seemed to play a high role in causing distress with gay/lesbian and bisexuals observing a spike of over 30% and 40% in depression respecitvely.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8246" y="9381704"/>
            <a:ext cx="6710580" cy="22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9"/>
              </a:lnSpc>
              <a:spcBef>
                <a:spcPct val="0"/>
              </a:spcBef>
            </a:pPr>
            <a:r>
              <a:rPr lang="en-US" sz="1374" i="true" spc="-27">
                <a:solidFill>
                  <a:srgbClr val="000000"/>
                </a:solidFill>
                <a:latin typeface="Asap Condensed Italics"/>
                <a:ea typeface="Asap Condensed Italics"/>
                <a:cs typeface="Asap Condensed Italics"/>
                <a:sym typeface="Asap Condensed Italics"/>
              </a:rPr>
              <a:t>People with disability  show a depression rate of over 45%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32046" y="2640657"/>
          <a:ext cx="7315200" cy="3038475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12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sap Condensed Bold"/>
                          <a:ea typeface="Asap Condensed Bold"/>
                          <a:cs typeface="Asap Condensed Bold"/>
                          <a:sym typeface="Asap Condensed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Asap Condensed Bold"/>
                          <a:ea typeface="Asap Condensed Bold"/>
                          <a:cs typeface="Asap Condensed Bold"/>
                          <a:sym typeface="Asap Condensed Bold"/>
                        </a:rPr>
                        <a:t>Decision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</a:tr>
              <a:tr h="1012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sap Condensed"/>
                          <a:ea typeface="Asap Condensed"/>
                          <a:cs typeface="Asap Condensed"/>
                          <a:sym typeface="Asap Condensed"/>
                        </a:rPr>
                        <a:t>Accuracy: 78%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sap Condensed"/>
                          <a:ea typeface="Asap Condensed"/>
                          <a:cs typeface="Asap Condensed"/>
                          <a:sym typeface="Asap Condensed"/>
                        </a:rPr>
                        <a:t>Accuracy: 50%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1012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sap Condensed"/>
                          <a:ea typeface="Asap Condensed"/>
                          <a:cs typeface="Asap Condensed"/>
                          <a:sym typeface="Asap Condensed"/>
                        </a:rPr>
                        <a:t>Precision: 74%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Asap Condensed"/>
                          <a:ea typeface="Asap Condensed"/>
                          <a:cs typeface="Asap Condensed"/>
                          <a:sym typeface="Asap Condensed"/>
                        </a:rPr>
                        <a:t>Precision: 50%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3787412" y="1154914"/>
            <a:ext cx="10713177" cy="1090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3"/>
              </a:lnSpc>
            </a:pPr>
            <a:r>
              <a:rPr lang="en-US" sz="9131" spc="-429">
                <a:solidFill>
                  <a:srgbClr val="A0ADE2"/>
                </a:solidFill>
                <a:latin typeface="Rubik One"/>
                <a:ea typeface="Rubik One"/>
                <a:cs typeface="Rubik One"/>
                <a:sym typeface="Rubik One"/>
              </a:rPr>
              <a:t>Modelling Insights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8750" y="3037107"/>
            <a:ext cx="8688041" cy="470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87"/>
              </a:lnSpc>
              <a:spcBef>
                <a:spcPct val="0"/>
              </a:spcBef>
            </a:pPr>
            <a:r>
              <a:rPr lang="en-US" b="true" sz="2419" spc="-96" strike="noStrike" u="none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L</a:t>
            </a:r>
            <a:r>
              <a:rPr lang="en-US" b="true" sz="2419" i="true" spc="-96" strike="noStrike" u="none">
                <a:solidFill>
                  <a:srgbClr val="000000"/>
                </a:solidFill>
                <a:latin typeface="Asap Condensed Bold Italics"/>
                <a:ea typeface="Asap Condensed Bold Italics"/>
                <a:cs typeface="Asap Condensed Bold Italics"/>
                <a:sym typeface="Asap Condensed Bold Italics"/>
              </a:rPr>
              <a:t>ogistic Regression (Dataset 1):</a:t>
            </a:r>
          </a:p>
          <a:p>
            <a:pPr algn="just" marL="0" indent="0" lvl="0">
              <a:lnSpc>
                <a:spcPts val="3387"/>
              </a:lnSpc>
              <a:spcBef>
                <a:spcPct val="0"/>
              </a:spcBef>
            </a:pPr>
            <a:r>
              <a:rPr lang="en-US" sz="2419" spc="-96" strike="noStrike" u="none">
                <a:solidFill>
                  <a:srgbClr val="00000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Identified key risk groups (18–29 yrs, females, people with disabilities).</a:t>
            </a:r>
          </a:p>
          <a:p>
            <a:pPr algn="just" marL="0" indent="0" lvl="0">
              <a:lnSpc>
                <a:spcPts val="3387"/>
              </a:lnSpc>
              <a:spcBef>
                <a:spcPct val="0"/>
              </a:spcBef>
            </a:pPr>
            <a:r>
              <a:rPr lang="en-US" sz="2419" spc="-96" strike="noStrike" u="none">
                <a:solidFill>
                  <a:srgbClr val="00000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Stronger at detecting combined anxiety/depression, weaker at anxiety alone (class imbalance).</a:t>
            </a:r>
          </a:p>
          <a:p>
            <a:pPr algn="just" marL="0" indent="0" lvl="0">
              <a:lnSpc>
                <a:spcPts val="3387"/>
              </a:lnSpc>
              <a:spcBef>
                <a:spcPct val="0"/>
              </a:spcBef>
            </a:pPr>
            <a:r>
              <a:rPr lang="en-US" sz="2419" spc="-96" strike="noStrike" u="none">
                <a:solidFill>
                  <a:srgbClr val="00000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Accuracy: ~78% | Precision: ~74% | Recall: ~69%</a:t>
            </a:r>
          </a:p>
          <a:p>
            <a:pPr algn="just" marL="0" indent="0" lvl="0">
              <a:lnSpc>
                <a:spcPts val="3387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387"/>
              </a:lnSpc>
              <a:spcBef>
                <a:spcPct val="0"/>
              </a:spcBef>
            </a:pPr>
            <a:r>
              <a:rPr lang="en-US" b="true" sz="2419" i="true" spc="-96" strike="noStrike" u="none">
                <a:solidFill>
                  <a:srgbClr val="000000"/>
                </a:solidFill>
                <a:latin typeface="Asap Condensed Bold Italics"/>
                <a:ea typeface="Asap Condensed Bold Italics"/>
                <a:cs typeface="Asap Condensed Bold Italics"/>
                <a:sym typeface="Asap Condensed Bold Italics"/>
              </a:rPr>
              <a:t>Decision Tree (Dataset 2):</a:t>
            </a:r>
          </a:p>
          <a:p>
            <a:pPr algn="just" marL="0" indent="0" lvl="0">
              <a:lnSpc>
                <a:spcPts val="3387"/>
              </a:lnSpc>
              <a:spcBef>
                <a:spcPct val="0"/>
              </a:spcBef>
            </a:pPr>
            <a:r>
              <a:rPr lang="en-US" sz="2419" spc="-96" strike="noStrike" u="none">
                <a:solidFill>
                  <a:srgbClr val="00000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Practical for visualizing lifestyle factors.</a:t>
            </a:r>
          </a:p>
          <a:p>
            <a:pPr algn="just" marL="0" indent="0" lvl="0">
              <a:lnSpc>
                <a:spcPts val="3387"/>
              </a:lnSpc>
              <a:spcBef>
                <a:spcPct val="0"/>
              </a:spcBef>
            </a:pPr>
            <a:r>
              <a:rPr lang="en-US" sz="2419" spc="-96" strike="noStrike" u="none">
                <a:solidFill>
                  <a:srgbClr val="00000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Initially 95% accuracy </a:t>
            </a:r>
          </a:p>
          <a:p>
            <a:pPr algn="just" marL="0" indent="0" lvl="0">
              <a:lnSpc>
                <a:spcPts val="3387"/>
              </a:lnSpc>
              <a:spcBef>
                <a:spcPct val="0"/>
              </a:spcBef>
            </a:pPr>
            <a:r>
              <a:rPr lang="en-US" sz="2419" spc="-96" strike="noStrike" u="none">
                <a:solidFill>
                  <a:srgbClr val="00000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After SMOTE balancing: ~50% accuracy.</a:t>
            </a:r>
          </a:p>
          <a:p>
            <a:pPr algn="just" marL="0" indent="0" lvl="0">
              <a:lnSpc>
                <a:spcPts val="3387"/>
              </a:lnSpc>
              <a:spcBef>
                <a:spcPct val="0"/>
              </a:spcBef>
            </a:pPr>
            <a:r>
              <a:rPr lang="en-US" sz="2419" spc="-96" strike="noStrike" u="none">
                <a:solidFill>
                  <a:srgbClr val="000000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Indicates lifestyle features alone are not reliable predictors.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8011790" y="6296762"/>
          <a:ext cx="6286500" cy="1257300"/>
        </p:xfrm>
        <a:graphic>
          <a:graphicData uri="http://schemas.openxmlformats.org/presentationml/2006/ole">
            <p:oleObj imgW="7543800" imgH="25146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724834"/>
            <a:ext cx="533466" cy="533466"/>
          </a:xfrm>
          <a:custGeom>
            <a:avLst/>
            <a:gdLst/>
            <a:ahLst/>
            <a:cxnLst/>
            <a:rect r="r" b="b" t="t" l="l"/>
            <a:pathLst>
              <a:path h="533466" w="533466">
                <a:moveTo>
                  <a:pt x="0" y="0"/>
                </a:moveTo>
                <a:lnTo>
                  <a:pt x="533466" y="0"/>
                </a:lnTo>
                <a:lnTo>
                  <a:pt x="533466" y="533466"/>
                </a:lnTo>
                <a:lnTo>
                  <a:pt x="0" y="5334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175657"/>
            <a:ext cx="1724777" cy="972343"/>
          </a:xfrm>
          <a:custGeom>
            <a:avLst/>
            <a:gdLst/>
            <a:ahLst/>
            <a:cxnLst/>
            <a:rect r="r" b="b" t="t" l="l"/>
            <a:pathLst>
              <a:path h="972343" w="1724777">
                <a:moveTo>
                  <a:pt x="0" y="0"/>
                </a:moveTo>
                <a:lnTo>
                  <a:pt x="1724777" y="0"/>
                </a:lnTo>
                <a:lnTo>
                  <a:pt x="1724777" y="972343"/>
                </a:lnTo>
                <a:lnTo>
                  <a:pt x="0" y="972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7648" y="1152525"/>
            <a:ext cx="12655953" cy="202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9"/>
              </a:lnSpc>
            </a:pPr>
            <a:r>
              <a:rPr lang="en-US" sz="8894" spc="-418">
                <a:solidFill>
                  <a:srgbClr val="C5D3FF"/>
                </a:solidFill>
                <a:latin typeface="Rubik One"/>
                <a:ea typeface="Rubik One"/>
                <a:cs typeface="Rubik One"/>
                <a:sym typeface="Rubik One"/>
              </a:rPr>
              <a:t>Conclusion and Recommendations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1329" y="4392284"/>
            <a:ext cx="10007896" cy="322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Women, young adults,</a:t>
            </a:r>
            <a:r>
              <a:rPr lang="en-US" sz="21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 transgender and people with disability reported having a significantly higher amount of stress and anxiety levels and also in some extreme cases depression against other groups</a:t>
            </a:r>
          </a:p>
          <a:p>
            <a:pPr algn="l" marL="453390" indent="-226695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Demographics are strong indicators and directly give strong insights over mental health trends, however lifestyle alone cannot explain outcomes and should be covered with early childhood factors for better insights</a:t>
            </a:r>
          </a:p>
          <a:p>
            <a:pPr algn="l" marL="453390" indent="-226695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Targeted Support: Women, young adults, transgender people, and those with disabilities need priority access to mental health services.</a:t>
            </a:r>
          </a:p>
          <a:p>
            <a:pPr algn="l" marL="453390" indent="-226695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Stronger Representation: Regular surveys and inclusive data collection uncover hidden patterns in underserved groups.</a:t>
            </a:r>
          </a:p>
          <a:p>
            <a:pPr algn="l" marL="453390" indent="-226695" lvl="1">
              <a:lnSpc>
                <a:spcPts val="21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Resource Allocation: Invest in professional help and early interventions to prevent severity in at-risk communities.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639225" y="3336817"/>
            <a:ext cx="7374671" cy="6430848"/>
            <a:chOff x="0" y="0"/>
            <a:chExt cx="9832895" cy="85744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06785" cy="4618512"/>
            </a:xfrm>
            <a:custGeom>
              <a:avLst/>
              <a:gdLst/>
              <a:ahLst/>
              <a:cxnLst/>
              <a:rect r="r" b="b" t="t" l="l"/>
              <a:pathLst>
                <a:path h="4618512" w="4906785">
                  <a:moveTo>
                    <a:pt x="0" y="0"/>
                  </a:moveTo>
                  <a:lnTo>
                    <a:pt x="4906785" y="0"/>
                  </a:lnTo>
                  <a:lnTo>
                    <a:pt x="4906785" y="4618512"/>
                  </a:lnTo>
                  <a:lnTo>
                    <a:pt x="0" y="4618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5830540" y="0"/>
              <a:ext cx="4002355" cy="4497028"/>
            </a:xfrm>
            <a:custGeom>
              <a:avLst/>
              <a:gdLst/>
              <a:ahLst/>
              <a:cxnLst/>
              <a:rect r="r" b="b" t="t" l="l"/>
              <a:pathLst>
                <a:path h="4497028" w="4002355">
                  <a:moveTo>
                    <a:pt x="0" y="0"/>
                  </a:moveTo>
                  <a:lnTo>
                    <a:pt x="4002355" y="0"/>
                  </a:lnTo>
                  <a:lnTo>
                    <a:pt x="4002355" y="4497028"/>
                  </a:lnTo>
                  <a:lnTo>
                    <a:pt x="0" y="44970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70964" y="4974156"/>
              <a:ext cx="4535821" cy="3600308"/>
            </a:xfrm>
            <a:custGeom>
              <a:avLst/>
              <a:gdLst/>
              <a:ahLst/>
              <a:cxnLst/>
              <a:rect r="r" b="b" t="t" l="l"/>
              <a:pathLst>
                <a:path h="3600308" w="4535821">
                  <a:moveTo>
                    <a:pt x="0" y="0"/>
                  </a:moveTo>
                  <a:lnTo>
                    <a:pt x="4535821" y="0"/>
                  </a:lnTo>
                  <a:lnTo>
                    <a:pt x="4535821" y="3600308"/>
                  </a:lnTo>
                  <a:lnTo>
                    <a:pt x="0" y="3600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085834" y="4709085"/>
              <a:ext cx="3310170" cy="3865378"/>
            </a:xfrm>
            <a:custGeom>
              <a:avLst/>
              <a:gdLst/>
              <a:ahLst/>
              <a:cxnLst/>
              <a:rect r="r" b="b" t="t" l="l"/>
              <a:pathLst>
                <a:path h="3865378" w="3310170">
                  <a:moveTo>
                    <a:pt x="0" y="0"/>
                  </a:moveTo>
                  <a:lnTo>
                    <a:pt x="3310169" y="0"/>
                  </a:lnTo>
                  <a:lnTo>
                    <a:pt x="3310169" y="3865379"/>
                  </a:lnTo>
                  <a:lnTo>
                    <a:pt x="0" y="3865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DAGwMQKuJio</dc:identifier>
  <dcterms:modified xsi:type="dcterms:W3CDTF">2011-08-01T06:04:30Z</dcterms:modified>
  <cp:revision>1</cp:revision>
  <dc:title>Pavitra Ramakrishnan - s4159962</dc:title>
</cp:coreProperties>
</file>